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4" r:id="rId1"/>
  </p:sldMasterIdLst>
  <p:sldIdLst>
    <p:sldId id="256" r:id="rId2"/>
    <p:sldId id="258" r:id="rId3"/>
    <p:sldId id="259" r:id="rId4"/>
    <p:sldId id="257" r:id="rId5"/>
    <p:sldId id="260" r:id="rId6"/>
    <p:sldId id="262" r:id="rId7"/>
    <p:sldId id="263" r:id="rId8"/>
    <p:sldId id="264" r:id="rId9"/>
    <p:sldId id="265" r:id="rId10"/>
    <p:sldId id="266" r:id="rId11"/>
    <p:sldId id="261"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C6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2.gif>
</file>

<file path=ppt/media/image3.png>
</file>

<file path=ppt/media/image4.jpg>
</file>

<file path=ppt/media/image5.jpg>
</file>

<file path=ppt/media/image6.jpg>
</file>

<file path=ppt/media/image7.jpg>
</file>

<file path=ppt/media/image8.jpg>
</file>

<file path=ppt/media/image9.gif>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48A87A34-81AB-432B-8DAE-1953F412C126}" type="datetimeFigureOut">
              <a:rPr lang="en-US" smtClean="0"/>
              <a:t>9/9/2021</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4877517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9/9/2021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071971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9/9/2021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51701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9/9/2021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018739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9/9/2021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435375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8A87A34-81AB-432B-8DAE-1953F412C126}" type="datetimeFigureOut">
              <a:rPr lang="en-US" smtClean="0"/>
              <a:pPr/>
              <a:t>9/9/2021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135663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8A87A34-81AB-432B-8DAE-1953F412C126}" type="datetimeFigureOut">
              <a:rPr lang="en-US" smtClean="0"/>
              <a:pPr/>
              <a:t>9/9/2021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17667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622353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716248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652841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77462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93763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57674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29946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51725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26253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500926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48A87A34-81AB-432B-8DAE-1953F412C126}" type="datetimeFigureOut">
              <a:rPr lang="en-US" smtClean="0"/>
              <a:pPr/>
              <a:t>9/9/2021</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23911812"/>
      </p:ext>
    </p:extLst>
  </p:cSld>
  <p:clrMap bg1="lt1" tx1="dk1" bg2="lt2" tx2="dk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 id="2147483806" r:id="rId12"/>
    <p:sldLayoutId id="2147483807" r:id="rId13"/>
    <p:sldLayoutId id="2147483808" r:id="rId14"/>
    <p:sldLayoutId id="2147483809" r:id="rId15"/>
    <p:sldLayoutId id="2147483810" r:id="rId16"/>
    <p:sldLayoutId id="214748381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youtu.be/jhPRyg1FHw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1467" y="811844"/>
            <a:ext cx="10487547" cy="2253327"/>
          </a:xfrm>
        </p:spPr>
        <p:txBody>
          <a:bodyPr anchor="t"/>
          <a:lstStyle/>
          <a:p>
            <a:r>
              <a:rPr lang="en-US" dirty="0">
                <a:latin typeface="Times New Roman" panose="02020603050405020304" pitchFamily="18" charset="0"/>
                <a:cs typeface="Times New Roman" panose="02020603050405020304" pitchFamily="18" charset="0"/>
              </a:rPr>
              <a:t>Demonstration and working of slider crank mechanism(</a:t>
            </a:r>
            <a:r>
              <a:rPr lang="en-US" b="1" dirty="0">
                <a:solidFill>
                  <a:schemeClr val="tx1"/>
                </a:solidFill>
                <a:latin typeface="Times New Roman" panose="02020603050405020304" pitchFamily="18" charset="0"/>
                <a:cs typeface="Times New Roman" panose="02020603050405020304" pitchFamily="18" charset="0"/>
              </a:rPr>
              <a:t>SCM</a:t>
            </a:r>
            <a:r>
              <a:rPr lang="en-US" dirty="0">
                <a:latin typeface="Times New Roman" panose="02020603050405020304" pitchFamily="18" charset="0"/>
                <a:cs typeface="Times New Roman" panose="02020603050405020304" pitchFamily="18" charset="0"/>
              </a:rPr>
              <a:t>)</a:t>
            </a:r>
          </a:p>
        </p:txBody>
      </p:sp>
      <p:sp>
        <p:nvSpPr>
          <p:cNvPr id="3" name="Title 1"/>
          <p:cNvSpPr txBox="1">
            <a:spLocks/>
          </p:cNvSpPr>
          <p:nvPr/>
        </p:nvSpPr>
        <p:spPr bwMode="gray">
          <a:xfrm>
            <a:off x="2524259" y="5499279"/>
            <a:ext cx="8986793" cy="667862"/>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solidFill>
                  <a:srgbClr val="FFFF00"/>
                </a:solidFill>
                <a:latin typeface="Times New Roman" panose="02020603050405020304" pitchFamily="18" charset="0"/>
                <a:cs typeface="Times New Roman" panose="02020603050405020304" pitchFamily="18" charset="0"/>
              </a:rPr>
              <a:t>Topic from Theory of Machines Chapter-1</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31786" y="2453694"/>
            <a:ext cx="6096000" cy="3238500"/>
          </a:xfrm>
          <a:prstGeom prst="rect">
            <a:avLst/>
          </a:prstGeom>
        </p:spPr>
      </p:pic>
    </p:spTree>
    <p:extLst>
      <p:ext uri="{BB962C8B-B14F-4D97-AF65-F5344CB8AC3E}">
        <p14:creationId xmlns:p14="http://schemas.microsoft.com/office/powerpoint/2010/main" val="19364248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Linkage, Mechanism and Structure </a:t>
            </a:r>
          </a:p>
        </p:txBody>
      </p:sp>
      <p:sp>
        <p:nvSpPr>
          <p:cNvPr id="3" name="Content Placeholder 2"/>
          <p:cNvSpPr>
            <a:spLocks noGrp="1"/>
          </p:cNvSpPr>
          <p:nvPr>
            <p:ph idx="1"/>
          </p:nvPr>
        </p:nvSpPr>
        <p:spPr>
          <a:xfrm>
            <a:off x="180305" y="2318197"/>
            <a:ext cx="4893971" cy="4405261"/>
          </a:xfrm>
        </p:spPr>
        <p:txBody>
          <a:bodyPr>
            <a:normAutofit fontScale="92500" lnSpcReduction="10000"/>
          </a:bodyPr>
          <a:lstStyle/>
          <a:p>
            <a:pPr algn="just"/>
            <a:r>
              <a:rPr lang="en-US" dirty="0">
                <a:solidFill>
                  <a:srgbClr val="00B0F0"/>
                </a:solidFill>
                <a:latin typeface="Times New Roman" panose="02020603050405020304" pitchFamily="18" charset="0"/>
                <a:cs typeface="Times New Roman" panose="02020603050405020304" pitchFamily="18" charset="0"/>
              </a:rPr>
              <a:t>Linkage</a:t>
            </a:r>
            <a:r>
              <a:rPr lang="en-US" dirty="0">
                <a:latin typeface="Times New Roman" panose="02020603050405020304" pitchFamily="18" charset="0"/>
                <a:cs typeface="Times New Roman" panose="02020603050405020304" pitchFamily="18" charset="0"/>
              </a:rPr>
              <a:t> or </a:t>
            </a:r>
            <a:r>
              <a:rPr lang="en-US" dirty="0">
                <a:solidFill>
                  <a:srgbClr val="00B0F0"/>
                </a:solidFill>
                <a:latin typeface="Times New Roman" panose="02020603050405020304" pitchFamily="18" charset="0"/>
                <a:cs typeface="Times New Roman" panose="02020603050405020304" pitchFamily="18" charset="0"/>
              </a:rPr>
              <a:t>mechanism</a:t>
            </a:r>
            <a:r>
              <a:rPr lang="en-US" dirty="0">
                <a:latin typeface="Times New Roman" panose="02020603050405020304" pitchFamily="18" charset="0"/>
                <a:cs typeface="Times New Roman" panose="02020603050405020304" pitchFamily="18" charset="0"/>
              </a:rPr>
              <a:t> is obtained if one of the link of the kinematic chain is fixed.</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If one of the link of a redundant chain is fixed then it is known as structure.</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To obtain a desired motion of the linkage or mechanism, it is important to know how many inputs are required. If the number of input required is 1 than we call the mechanism to have single degree of freedom. If two inputs are required than it is called mechanism with two degree of freedom and so on. A structure will have 0 degree of freedom and if the degree of freedom is negative than it is called a super structure.</a:t>
            </a:r>
          </a:p>
        </p:txBody>
      </p:sp>
      <p:pic>
        <p:nvPicPr>
          <p:cNvPr id="2050" name="Picture 2" descr="http://s017.radikal.ru/i422/1409/f9/24acdeaad5aa.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693491" y="4494727"/>
            <a:ext cx="3334599" cy="2228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0416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Important consideration to create a Mechanism</a:t>
            </a:r>
          </a:p>
        </p:txBody>
      </p:sp>
      <p:sp>
        <p:nvSpPr>
          <p:cNvPr id="3" name="Content Placeholder 2"/>
          <p:cNvSpPr>
            <a:spLocks noGrp="1"/>
          </p:cNvSpPr>
          <p:nvPr>
            <p:ph idx="1"/>
          </p:nvPr>
        </p:nvSpPr>
        <p:spPr/>
        <p:txBody>
          <a:bodyPr/>
          <a:lstStyle/>
          <a:p>
            <a:r>
              <a:rPr lang="en-US" dirty="0"/>
              <a:t>The output should be pre-defined.</a:t>
            </a:r>
          </a:p>
          <a:p>
            <a:r>
              <a:rPr lang="en-US" dirty="0"/>
              <a:t>Identifying the number of links to be assembled together.</a:t>
            </a:r>
          </a:p>
          <a:p>
            <a:r>
              <a:rPr lang="en-US" dirty="0"/>
              <a:t>Identification of type of pair and joints.</a:t>
            </a:r>
          </a:p>
          <a:p>
            <a:r>
              <a:rPr lang="en-US" dirty="0"/>
              <a:t>Identification of the grounded link.</a:t>
            </a:r>
          </a:p>
          <a:p>
            <a:r>
              <a:rPr lang="en-US" dirty="0"/>
              <a:t>Identifying the number of inputs.</a:t>
            </a:r>
          </a:p>
        </p:txBody>
      </p:sp>
    </p:spTree>
    <p:extLst>
      <p:ext uri="{BB962C8B-B14F-4D97-AF65-F5344CB8AC3E}">
        <p14:creationId xmlns:p14="http://schemas.microsoft.com/office/powerpoint/2010/main" val="1793825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Four-bar Chain or Four-bar mechanism</a:t>
            </a:r>
          </a:p>
        </p:txBody>
      </p:sp>
      <p:sp>
        <p:nvSpPr>
          <p:cNvPr id="3" name="Content Placeholder 2"/>
          <p:cNvSpPr>
            <a:spLocks noGrp="1"/>
          </p:cNvSpPr>
          <p:nvPr>
            <p:ph idx="1"/>
          </p:nvPr>
        </p:nvSpPr>
        <p:spPr>
          <a:xfrm>
            <a:off x="347730" y="2305318"/>
            <a:ext cx="11844270" cy="4443211"/>
          </a:xfrm>
        </p:spPr>
        <p:txBody>
          <a:bodyPr/>
          <a:lstStyle/>
          <a:p>
            <a:r>
              <a:rPr lang="en-US" dirty="0"/>
              <a:t>Four –bar chain means: There are four links which are connected together to obtain desired predefined motion.</a:t>
            </a:r>
          </a:p>
          <a:p>
            <a:r>
              <a:rPr lang="en-US" dirty="0"/>
              <a:t>If one link of the chain is fixed then it will be called as four-bar mechanism.</a:t>
            </a:r>
          </a:p>
          <a:p>
            <a:endParaRPr lang="en-US" dirty="0"/>
          </a:p>
          <a:p>
            <a:pPr marL="0" indent="0">
              <a:buNone/>
            </a:pPr>
            <a:r>
              <a:rPr lang="en-US" dirty="0"/>
              <a:t>For a four bar linkage or mechanism to work, the thumb rule is that the length of any of its link must not be greater than the sum of other three links.</a:t>
            </a:r>
          </a:p>
          <a:p>
            <a:pPr marL="0" indent="0">
              <a:buNone/>
            </a:pPr>
            <a:endParaRPr lang="en-US" dirty="0"/>
          </a:p>
        </p:txBody>
      </p:sp>
      <p:cxnSp>
        <p:nvCxnSpPr>
          <p:cNvPr id="7" name="Straight Connector 6"/>
          <p:cNvCxnSpPr/>
          <p:nvPr/>
        </p:nvCxnSpPr>
        <p:spPr>
          <a:xfrm flipV="1">
            <a:off x="1171977" y="5834131"/>
            <a:ext cx="4546243" cy="25758"/>
          </a:xfrm>
          <a:prstGeom prst="line">
            <a:avLst/>
          </a:prstGeom>
          <a:ln w="762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1159098" y="5573334"/>
            <a:ext cx="837127" cy="260798"/>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1996225" y="5383371"/>
            <a:ext cx="1094704" cy="189963"/>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3090929" y="5383371"/>
            <a:ext cx="1287888" cy="115911"/>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274218" y="5934877"/>
            <a:ext cx="341760" cy="369332"/>
          </a:xfrm>
          <a:prstGeom prst="rect">
            <a:avLst/>
          </a:prstGeom>
          <a:noFill/>
        </p:spPr>
        <p:txBody>
          <a:bodyPr wrap="none" rtlCol="0">
            <a:spAutoFit/>
          </a:bodyPr>
          <a:lstStyle/>
          <a:p>
            <a:r>
              <a:rPr lang="en-US" dirty="0"/>
              <a:t>a</a:t>
            </a:r>
          </a:p>
        </p:txBody>
      </p:sp>
      <p:sp>
        <p:nvSpPr>
          <p:cNvPr id="24" name="TextBox 23"/>
          <p:cNvSpPr txBox="1"/>
          <p:nvPr/>
        </p:nvSpPr>
        <p:spPr>
          <a:xfrm>
            <a:off x="3644720" y="4967790"/>
            <a:ext cx="343364" cy="369332"/>
          </a:xfrm>
          <a:prstGeom prst="rect">
            <a:avLst/>
          </a:prstGeom>
          <a:noFill/>
        </p:spPr>
        <p:txBody>
          <a:bodyPr wrap="none" rtlCol="0">
            <a:spAutoFit/>
          </a:bodyPr>
          <a:lstStyle/>
          <a:p>
            <a:r>
              <a:rPr lang="en-US" dirty="0"/>
              <a:t>d</a:t>
            </a:r>
          </a:p>
        </p:txBody>
      </p:sp>
      <p:sp>
        <p:nvSpPr>
          <p:cNvPr id="25" name="TextBox 24"/>
          <p:cNvSpPr txBox="1"/>
          <p:nvPr/>
        </p:nvSpPr>
        <p:spPr>
          <a:xfrm>
            <a:off x="2282545" y="5041945"/>
            <a:ext cx="333746" cy="369332"/>
          </a:xfrm>
          <a:prstGeom prst="rect">
            <a:avLst/>
          </a:prstGeom>
          <a:noFill/>
        </p:spPr>
        <p:txBody>
          <a:bodyPr wrap="none" rtlCol="0">
            <a:spAutoFit/>
          </a:bodyPr>
          <a:lstStyle/>
          <a:p>
            <a:r>
              <a:rPr lang="en-US" dirty="0"/>
              <a:t>c</a:t>
            </a:r>
          </a:p>
        </p:txBody>
      </p:sp>
      <p:sp>
        <p:nvSpPr>
          <p:cNvPr id="26" name="TextBox 25"/>
          <p:cNvSpPr txBox="1"/>
          <p:nvPr/>
        </p:nvSpPr>
        <p:spPr>
          <a:xfrm>
            <a:off x="1233939" y="5388668"/>
            <a:ext cx="341760" cy="369332"/>
          </a:xfrm>
          <a:prstGeom prst="rect">
            <a:avLst/>
          </a:prstGeom>
          <a:noFill/>
        </p:spPr>
        <p:txBody>
          <a:bodyPr wrap="none" rtlCol="0">
            <a:spAutoFit/>
          </a:bodyPr>
          <a:lstStyle/>
          <a:p>
            <a:r>
              <a:rPr lang="en-US" dirty="0"/>
              <a:t>b</a:t>
            </a:r>
          </a:p>
        </p:txBody>
      </p:sp>
    </p:spTree>
    <p:extLst>
      <p:ext uri="{BB962C8B-B14F-4D97-AF65-F5344CB8AC3E}">
        <p14:creationId xmlns:p14="http://schemas.microsoft.com/office/powerpoint/2010/main" val="2072132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Nomenclature of four-bar mechanism</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39448" y="3115936"/>
            <a:ext cx="3906441" cy="1816673"/>
          </a:xfrm>
          <a:prstGeom prst="rect">
            <a:avLst/>
          </a:prstGeom>
        </p:spPr>
      </p:pic>
      <p:sp>
        <p:nvSpPr>
          <p:cNvPr id="7" name="Content Placeholder 6"/>
          <p:cNvSpPr>
            <a:spLocks noGrp="1"/>
          </p:cNvSpPr>
          <p:nvPr>
            <p:ph idx="1"/>
          </p:nvPr>
        </p:nvSpPr>
        <p:spPr>
          <a:xfrm>
            <a:off x="227676" y="2446987"/>
            <a:ext cx="7564042" cy="4121238"/>
          </a:xfrm>
        </p:spPr>
        <p:txBody>
          <a:bodyPr/>
          <a:lstStyle/>
          <a:p>
            <a:pPr algn="just"/>
            <a:r>
              <a:rPr lang="en-US" dirty="0">
                <a:solidFill>
                  <a:schemeClr val="tx1"/>
                </a:solidFill>
                <a:latin typeface="Times New Roman" panose="02020603050405020304" pitchFamily="18" charset="0"/>
                <a:cs typeface="Times New Roman" panose="02020603050405020304" pitchFamily="18" charset="0"/>
              </a:rPr>
              <a:t>Based on the type of motion of the link of a four bar mechanism, it is classified into </a:t>
            </a:r>
            <a:r>
              <a:rPr lang="en-US" dirty="0">
                <a:solidFill>
                  <a:srgbClr val="00B0F0"/>
                </a:solidFill>
                <a:latin typeface="Times New Roman" panose="02020603050405020304" pitchFamily="18" charset="0"/>
                <a:cs typeface="Times New Roman" panose="02020603050405020304" pitchFamily="18" charset="0"/>
              </a:rPr>
              <a:t>(a) Crank (b) coupler (c) Rocker (d) Frame</a:t>
            </a:r>
          </a:p>
          <a:p>
            <a:pPr algn="just"/>
            <a:r>
              <a:rPr lang="en-US" dirty="0">
                <a:solidFill>
                  <a:schemeClr val="tx1"/>
                </a:solidFill>
                <a:latin typeface="Times New Roman" panose="02020603050405020304" pitchFamily="18" charset="0"/>
                <a:cs typeface="Times New Roman" panose="02020603050405020304" pitchFamily="18" charset="0"/>
              </a:rPr>
              <a:t>The link which completes full revolution is known as crank.</a:t>
            </a:r>
          </a:p>
          <a:p>
            <a:pPr algn="just"/>
            <a:r>
              <a:rPr lang="en-US" dirty="0">
                <a:solidFill>
                  <a:schemeClr val="tx1"/>
                </a:solidFill>
                <a:latin typeface="Times New Roman" panose="02020603050405020304" pitchFamily="18" charset="0"/>
                <a:cs typeface="Times New Roman" panose="02020603050405020304" pitchFamily="18" charset="0"/>
              </a:rPr>
              <a:t>The link adjacent to the crank and opposite to the fixed link is called as lever/coupler/connecting rod.</a:t>
            </a:r>
          </a:p>
          <a:p>
            <a:pPr algn="just"/>
            <a:r>
              <a:rPr lang="en-US" dirty="0">
                <a:solidFill>
                  <a:schemeClr val="tx1"/>
                </a:solidFill>
                <a:latin typeface="Times New Roman" panose="02020603050405020304" pitchFamily="18" charset="0"/>
                <a:cs typeface="Times New Roman" panose="02020603050405020304" pitchFamily="18" charset="0"/>
              </a:rPr>
              <a:t>The link adjacent to the lever or fixed link and opposite to the crank is known as rocker/follower. Some times the rocker also makes full revolution. In such a case the rocker is also called as crank.</a:t>
            </a:r>
          </a:p>
          <a:p>
            <a:pPr algn="just"/>
            <a:r>
              <a:rPr lang="en-US" dirty="0">
                <a:solidFill>
                  <a:schemeClr val="tx1"/>
                </a:solidFill>
                <a:latin typeface="Times New Roman" panose="02020603050405020304" pitchFamily="18" charset="0"/>
                <a:cs typeface="Times New Roman" panose="02020603050405020304" pitchFamily="18" charset="0"/>
              </a:rPr>
              <a:t>The fixed link is called as frame.</a:t>
            </a:r>
          </a:p>
          <a:p>
            <a:pPr algn="just"/>
            <a:endParaRPr lang="en-US"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3149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Inversion of four-bar mechanism</a:t>
            </a:r>
          </a:p>
        </p:txBody>
      </p:sp>
      <p:pic>
        <p:nvPicPr>
          <p:cNvPr id="4" name="Four-bar Linkage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4245" y="2551984"/>
            <a:ext cx="6567032" cy="3693956"/>
          </a:xfrm>
        </p:spPr>
      </p:pic>
      <p:sp>
        <p:nvSpPr>
          <p:cNvPr id="5" name="TextBox 4"/>
          <p:cNvSpPr txBox="1"/>
          <p:nvPr/>
        </p:nvSpPr>
        <p:spPr>
          <a:xfrm>
            <a:off x="6862944" y="2551984"/>
            <a:ext cx="4880502" cy="2585323"/>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By fixing different links of a four-bar mechanism,</a:t>
            </a:r>
          </a:p>
          <a:p>
            <a:r>
              <a:rPr lang="en-US" dirty="0">
                <a:latin typeface="Times New Roman" panose="02020603050405020304" pitchFamily="18" charset="0"/>
                <a:cs typeface="Times New Roman" panose="02020603050405020304" pitchFamily="18" charset="0"/>
              </a:rPr>
              <a:t>several types of desired motions can be obtained.</a:t>
            </a:r>
          </a:p>
          <a:p>
            <a:r>
              <a:rPr lang="en-US" dirty="0">
                <a:latin typeface="Times New Roman" panose="02020603050405020304" pitchFamily="18" charset="0"/>
                <a:cs typeface="Times New Roman" panose="02020603050405020304" pitchFamily="18" charset="0"/>
              </a:rPr>
              <a:t>The mechanism created by fixing different links of</a:t>
            </a:r>
          </a:p>
          <a:p>
            <a:r>
              <a:rPr lang="en-US" dirty="0">
                <a:latin typeface="Times New Roman" panose="02020603050405020304" pitchFamily="18" charset="0"/>
                <a:cs typeface="Times New Roman" panose="02020603050405020304" pitchFamily="18" charset="0"/>
              </a:rPr>
              <a:t>The four-bar linkage, are called as inversion.</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main inversions of four-bar mechanisms are:</a:t>
            </a:r>
          </a:p>
          <a:p>
            <a:pPr marL="342900" indent="-342900">
              <a:buAutoNum type="arabicParenBoth"/>
            </a:pPr>
            <a:r>
              <a:rPr lang="en-US" dirty="0">
                <a:latin typeface="Times New Roman" panose="02020603050405020304" pitchFamily="18" charset="0"/>
                <a:cs typeface="Times New Roman" panose="02020603050405020304" pitchFamily="18" charset="0"/>
              </a:rPr>
              <a:t>Crank-rocker mechanism</a:t>
            </a:r>
          </a:p>
          <a:p>
            <a:pPr marL="342900" indent="-342900">
              <a:buAutoNum type="arabicParenBoth"/>
            </a:pPr>
            <a:r>
              <a:rPr lang="en-US" dirty="0">
                <a:latin typeface="Times New Roman" panose="02020603050405020304" pitchFamily="18" charset="0"/>
                <a:cs typeface="Times New Roman" panose="02020603050405020304" pitchFamily="18" charset="0"/>
              </a:rPr>
              <a:t>Double crank mechanism</a:t>
            </a:r>
          </a:p>
          <a:p>
            <a:pPr marL="342900" indent="-342900">
              <a:buAutoNum type="arabicParenBoth"/>
            </a:pPr>
            <a:r>
              <a:rPr lang="en-US" dirty="0">
                <a:latin typeface="Times New Roman" panose="02020603050405020304" pitchFamily="18" charset="0"/>
                <a:cs typeface="Times New Roman" panose="02020603050405020304" pitchFamily="18" charset="0"/>
              </a:rPr>
              <a:t>Double rocker mechanism  </a:t>
            </a:r>
          </a:p>
        </p:txBody>
      </p:sp>
    </p:spTree>
    <p:extLst>
      <p:ext uri="{BB962C8B-B14F-4D97-AF65-F5344CB8AC3E}">
        <p14:creationId xmlns:p14="http://schemas.microsoft.com/office/powerpoint/2010/main" val="1354436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Slider-crank mechanism</a:t>
            </a:r>
          </a:p>
        </p:txBody>
      </p:sp>
      <p:sp>
        <p:nvSpPr>
          <p:cNvPr id="3" name="Content Placeholder 2"/>
          <p:cNvSpPr>
            <a:spLocks noGrp="1"/>
          </p:cNvSpPr>
          <p:nvPr>
            <p:ph idx="1"/>
          </p:nvPr>
        </p:nvSpPr>
        <p:spPr/>
        <p:txBody>
          <a:bodyPr/>
          <a:lstStyle/>
          <a:p>
            <a:r>
              <a:rPr lang="en-US" dirty="0"/>
              <a:t>A slider-crank mechanism is created by replacing a turning pair of four-bar mechanism into a sliding pair.</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2541" y="2930212"/>
            <a:ext cx="6096000" cy="3238500"/>
          </a:xfrm>
          <a:prstGeom prst="rect">
            <a:avLst/>
          </a:prstGeom>
        </p:spPr>
      </p:pic>
    </p:spTree>
    <p:extLst>
      <p:ext uri="{BB962C8B-B14F-4D97-AF65-F5344CB8AC3E}">
        <p14:creationId xmlns:p14="http://schemas.microsoft.com/office/powerpoint/2010/main" val="2667875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Inversions of Slider-crank Mechanism</a:t>
            </a:r>
          </a:p>
        </p:txBody>
      </p:sp>
      <p:sp>
        <p:nvSpPr>
          <p:cNvPr id="3" name="Content Placeholder 2"/>
          <p:cNvSpPr>
            <a:spLocks noGrp="1"/>
          </p:cNvSpPr>
          <p:nvPr>
            <p:ph idx="1"/>
          </p:nvPr>
        </p:nvSpPr>
        <p:spPr/>
        <p:txBody>
          <a:bodyPr/>
          <a:lstStyle/>
          <a:p>
            <a:r>
              <a:rPr lang="en-US" dirty="0"/>
              <a:t>The mechanisms obtained by fixing different links of slider-crank mechanism is known as its inversions. Since there are four links, so we will get four inversions.</a:t>
            </a:r>
          </a:p>
          <a:p>
            <a:r>
              <a:rPr lang="en-US" dirty="0"/>
              <a:t>First inversion can be obtained by fixing the link with one turning and one sliding pair. The example which we discussed in the previous slide is an example.</a:t>
            </a:r>
          </a:p>
          <a:p>
            <a:r>
              <a:rPr lang="en-US" dirty="0"/>
              <a:t>The application of first inversion is found in IC engines and reciprocating compressors.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5228" y="4140826"/>
            <a:ext cx="6096000" cy="32385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016" y="5128294"/>
            <a:ext cx="3268401" cy="1729706"/>
          </a:xfrm>
          <a:prstGeom prst="rect">
            <a:avLst/>
          </a:prstGeom>
        </p:spPr>
      </p:pic>
    </p:spTree>
    <p:extLst>
      <p:ext uri="{BB962C8B-B14F-4D97-AF65-F5344CB8AC3E}">
        <p14:creationId xmlns:p14="http://schemas.microsoft.com/office/powerpoint/2010/main" val="35717527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inversion (crank fixed)</a:t>
            </a:r>
          </a:p>
        </p:txBody>
      </p:sp>
      <p:sp>
        <p:nvSpPr>
          <p:cNvPr id="3" name="Content Placeholder 2"/>
          <p:cNvSpPr>
            <a:spLocks noGrp="1"/>
          </p:cNvSpPr>
          <p:nvPr>
            <p:ph idx="1"/>
          </p:nvPr>
        </p:nvSpPr>
        <p:spPr/>
        <p:txBody>
          <a:bodyPr/>
          <a:lstStyle/>
          <a:p>
            <a:r>
              <a:rPr lang="en-US" dirty="0"/>
              <a:t>Similarly the second inversion can be achieved by fixing the crank shaft.</a:t>
            </a:r>
          </a:p>
          <a:p>
            <a:r>
              <a:rPr lang="en-US" dirty="0"/>
              <a:t>Application in rotary engines and quick-return mechanism.</a:t>
            </a:r>
          </a:p>
        </p:txBody>
      </p:sp>
      <p:pic>
        <p:nvPicPr>
          <p:cNvPr id="3074" name="Picture 2" descr="Mechanisms - Mechanical Engineering (MCQ) questions and answer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3133" y="3747752"/>
            <a:ext cx="3450509" cy="3110248"/>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r crank mechanism (Rotary engin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540744" y="3657600"/>
            <a:ext cx="5179564" cy="2913504"/>
          </a:xfrm>
          <a:prstGeom prst="rect">
            <a:avLst/>
          </a:prstGeom>
        </p:spPr>
      </p:pic>
    </p:spTree>
    <p:extLst>
      <p:ext uri="{BB962C8B-B14F-4D97-AF65-F5344CB8AC3E}">
        <p14:creationId xmlns:p14="http://schemas.microsoft.com/office/powerpoint/2010/main" val="5257987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 inversion (connecting rod fixed)</a:t>
            </a:r>
          </a:p>
        </p:txBody>
      </p:sp>
      <p:sp>
        <p:nvSpPr>
          <p:cNvPr id="3" name="Content Placeholder 2"/>
          <p:cNvSpPr>
            <a:spLocks noGrp="1"/>
          </p:cNvSpPr>
          <p:nvPr>
            <p:ph idx="1"/>
          </p:nvPr>
        </p:nvSpPr>
        <p:spPr/>
        <p:txBody>
          <a:bodyPr/>
          <a:lstStyle/>
          <a:p>
            <a:r>
              <a:rPr lang="en-US" dirty="0"/>
              <a:t>Applications can be found in oscillating cylinder engine and slotted-lever mechanism.</a:t>
            </a:r>
          </a:p>
        </p:txBody>
      </p:sp>
      <p:pic>
        <p:nvPicPr>
          <p:cNvPr id="4" name="How Crank and Slotted lever Quick Return Motion mechanism work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96837" y="3337774"/>
            <a:ext cx="7413326" cy="3243330"/>
          </a:xfrm>
          <a:prstGeom prst="rect">
            <a:avLst/>
          </a:prstGeom>
        </p:spPr>
      </p:pic>
    </p:spTree>
    <p:extLst>
      <p:ext uri="{BB962C8B-B14F-4D97-AF65-F5344CB8AC3E}">
        <p14:creationId xmlns:p14="http://schemas.microsoft.com/office/powerpoint/2010/main" val="33108235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Fourth inversion (The slider is fixed )</a:t>
            </a:r>
          </a:p>
        </p:txBody>
      </p:sp>
      <p:sp>
        <p:nvSpPr>
          <p:cNvPr id="3" name="Content Placeholder 2"/>
          <p:cNvSpPr>
            <a:spLocks noGrp="1"/>
          </p:cNvSpPr>
          <p:nvPr>
            <p:ph idx="1"/>
          </p:nvPr>
        </p:nvSpPr>
        <p:spPr/>
        <p:txBody>
          <a:bodyPr/>
          <a:lstStyle/>
          <a:p>
            <a:r>
              <a:rPr lang="en-US" dirty="0"/>
              <a:t>Application in hand pumps</a:t>
            </a:r>
          </a:p>
        </p:txBody>
      </p:sp>
      <p:pic>
        <p:nvPicPr>
          <p:cNvPr id="4" name="fourth invers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958366" y="2398443"/>
            <a:ext cx="5512158" cy="3772580"/>
          </a:xfrm>
          <a:prstGeom prst="rect">
            <a:avLst/>
          </a:prstGeom>
        </p:spPr>
      </p:pic>
    </p:spTree>
    <p:extLst>
      <p:ext uri="{BB962C8B-B14F-4D97-AF65-F5344CB8AC3E}">
        <p14:creationId xmlns:p14="http://schemas.microsoft.com/office/powerpoint/2010/main" val="35487068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Constraints</a:t>
            </a:r>
          </a:p>
        </p:txBody>
      </p:sp>
      <p:sp>
        <p:nvSpPr>
          <p:cNvPr id="3" name="Content Placeholder 2"/>
          <p:cNvSpPr>
            <a:spLocks noGrp="1"/>
          </p:cNvSpPr>
          <p:nvPr>
            <p:ph idx="1"/>
          </p:nvPr>
        </p:nvSpPr>
        <p:spPr>
          <a:xfrm>
            <a:off x="128789" y="2408348"/>
            <a:ext cx="11835684" cy="4288665"/>
          </a:xfrm>
        </p:spPr>
        <p:txBody>
          <a:bodyPr/>
          <a:lstStyle/>
          <a:p>
            <a:r>
              <a:rPr lang="en-US" dirty="0">
                <a:latin typeface="Times New Roman" panose="02020603050405020304" pitchFamily="18" charset="0"/>
                <a:cs typeface="Times New Roman" panose="02020603050405020304" pitchFamily="18" charset="0"/>
              </a:rPr>
              <a:t>Constraints means restrictions. Therefore, when an object is forced to move in a restricted way, its motion is called as constrained motion.</a:t>
            </a:r>
          </a:p>
          <a:p>
            <a:pPr marL="0" indent="0">
              <a:buNone/>
            </a:pPr>
            <a:r>
              <a:rPr lang="en-US" dirty="0">
                <a:latin typeface="Times New Roman" panose="02020603050405020304" pitchFamily="18" charset="0"/>
                <a:cs typeface="Times New Roman" panose="02020603050405020304" pitchFamily="18" charset="0"/>
              </a:rPr>
              <a:t>There are three types of constrained motion.</a:t>
            </a:r>
          </a:p>
          <a:p>
            <a:pPr marL="0" indent="0">
              <a:buNone/>
            </a:pPr>
            <a:endParaRPr lang="en-US" dirty="0">
              <a:latin typeface="Times New Roman" panose="02020603050405020304" pitchFamily="18" charset="0"/>
              <a:cs typeface="Times New Roman" panose="02020603050405020304" pitchFamily="18" charset="0"/>
            </a:endParaRPr>
          </a:p>
          <a:p>
            <a:pPr marL="800100" lvl="1" indent="-342900">
              <a:buFont typeface="+mj-lt"/>
              <a:buAutoNum type="arabicParenR"/>
            </a:pPr>
            <a:r>
              <a:rPr lang="en-US" dirty="0">
                <a:solidFill>
                  <a:srgbClr val="C00000"/>
                </a:solidFill>
                <a:latin typeface="Times New Roman" panose="02020603050405020304" pitchFamily="18" charset="0"/>
                <a:cs typeface="Times New Roman" panose="02020603050405020304" pitchFamily="18" charset="0"/>
              </a:rPr>
              <a:t>Completely constrained motion</a:t>
            </a:r>
            <a:r>
              <a:rPr lang="en-US" dirty="0">
                <a:latin typeface="Times New Roman" panose="02020603050405020304" pitchFamily="18" charset="0"/>
                <a:cs typeface="Times New Roman" panose="02020603050405020304" pitchFamily="18" charset="0"/>
              </a:rPr>
              <a:t>: Definite direction of motion irrespective of the direction of applied force.</a:t>
            </a:r>
          </a:p>
          <a:p>
            <a:pPr marL="0" indent="0">
              <a:buNone/>
            </a:pPr>
            <a:endParaRPr lang="en-US" dirty="0">
              <a:latin typeface="Times New Roman" panose="02020603050405020304" pitchFamily="18" charset="0"/>
              <a:cs typeface="Times New Roman" panose="02020603050405020304" pitchFamily="18" charset="0"/>
            </a:endParaRPr>
          </a:p>
        </p:txBody>
      </p:sp>
      <p:sp>
        <p:nvSpPr>
          <p:cNvPr id="4" name="AutoShape 2" descr="Types Of Constrained Motion: Definition With Examples | RiansClub"/>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6289" y="4552680"/>
            <a:ext cx="2438740" cy="1495634"/>
          </a:xfrm>
          <a:prstGeom prst="rect">
            <a:avLst/>
          </a:prstGeom>
        </p:spPr>
      </p:pic>
    </p:spTree>
    <p:extLst>
      <p:ext uri="{BB962C8B-B14F-4D97-AF65-F5344CB8AC3E}">
        <p14:creationId xmlns:p14="http://schemas.microsoft.com/office/powerpoint/2010/main" val="27314629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id="{6F9A9736-E88B-4006-9086-3CAE860F7DD4}"/>
              </a:ext>
            </a:extLst>
          </p:cNvPr>
          <p:cNvSpPr>
            <a:spLocks noGrp="1"/>
          </p:cNvSpPr>
          <p:nvPr>
            <p:ph idx="1"/>
          </p:nvPr>
        </p:nvSpPr>
        <p:spPr/>
        <p:txBody>
          <a:bodyPr/>
          <a:lstStyle/>
          <a:p>
            <a:r>
              <a:rPr lang="en-IN" dirty="0">
                <a:hlinkClick r:id="rId2"/>
              </a:rPr>
              <a:t>https://youtu.be/jhPRyg1FHwg</a:t>
            </a:r>
            <a:endParaRPr lang="en-IN" dirty="0"/>
          </a:p>
          <a:p>
            <a:r>
              <a:rPr lang="en-IN" dirty="0"/>
              <a:t>Follow the above link for visualisation of inversions. </a:t>
            </a:r>
          </a:p>
        </p:txBody>
      </p:sp>
    </p:spTree>
    <p:extLst>
      <p:ext uri="{BB962C8B-B14F-4D97-AF65-F5344CB8AC3E}">
        <p14:creationId xmlns:p14="http://schemas.microsoft.com/office/powerpoint/2010/main" val="2088392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60607" y="565085"/>
            <a:ext cx="9890975" cy="584775"/>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2) </a:t>
            </a:r>
            <a:r>
              <a:rPr lang="en-US" sz="1600" dirty="0">
                <a:solidFill>
                  <a:srgbClr val="C00000"/>
                </a:solidFill>
                <a:latin typeface="Times New Roman" panose="02020603050405020304" pitchFamily="18" charset="0"/>
                <a:cs typeface="Times New Roman" panose="02020603050405020304" pitchFamily="18" charset="0"/>
              </a:rPr>
              <a:t>Incompletely constrained motion</a:t>
            </a:r>
            <a:r>
              <a:rPr lang="en-US" sz="1600" dirty="0">
                <a:latin typeface="Times New Roman" panose="02020603050405020304" pitchFamily="18" charset="0"/>
                <a:cs typeface="Times New Roman" panose="02020603050405020304" pitchFamily="18" charset="0"/>
              </a:rPr>
              <a:t>: Motion of the elements/objects are possible in more than one direction and depends upon the direction of force applied.</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2720" y="1149860"/>
            <a:ext cx="4260095" cy="2612463"/>
          </a:xfrm>
          <a:prstGeom prst="rect">
            <a:avLst/>
          </a:prstGeom>
        </p:spPr>
      </p:pic>
      <p:sp>
        <p:nvSpPr>
          <p:cNvPr id="6" name="TextBox 5"/>
          <p:cNvSpPr txBox="1"/>
          <p:nvPr/>
        </p:nvSpPr>
        <p:spPr>
          <a:xfrm>
            <a:off x="528179" y="3762323"/>
            <a:ext cx="9890975" cy="830997"/>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3) </a:t>
            </a:r>
            <a:r>
              <a:rPr lang="en-US" sz="1600" dirty="0">
                <a:solidFill>
                  <a:srgbClr val="C00000"/>
                </a:solidFill>
                <a:latin typeface="Times New Roman" panose="02020603050405020304" pitchFamily="18" charset="0"/>
                <a:cs typeface="Times New Roman" panose="02020603050405020304" pitchFamily="18" charset="0"/>
              </a:rPr>
              <a:t>Successfully constrained motion</a:t>
            </a:r>
            <a:r>
              <a:rPr lang="en-US" sz="1600" dirty="0">
                <a:latin typeface="Times New Roman" panose="02020603050405020304" pitchFamily="18" charset="0"/>
                <a:cs typeface="Times New Roman" panose="02020603050405020304" pitchFamily="18" charset="0"/>
              </a:rPr>
              <a:t>: When incompletely constrained motion is converted into completely constrained motion using some external means, it is called as successfully constrained motion. For example, adding two bearings to restrict the axial motion of the of the circular shaft will allow only restricted rotation of the shaft.</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7254" y="4619237"/>
            <a:ext cx="3231743" cy="2123383"/>
          </a:xfrm>
          <a:prstGeom prst="rect">
            <a:avLst/>
          </a:prstGeom>
        </p:spPr>
      </p:pic>
    </p:spTree>
    <p:extLst>
      <p:ext uri="{BB962C8B-B14F-4D97-AF65-F5344CB8AC3E}">
        <p14:creationId xmlns:p14="http://schemas.microsoft.com/office/powerpoint/2010/main" val="1052943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Mechanism and Machine   </a:t>
            </a:r>
          </a:p>
        </p:txBody>
      </p:sp>
      <p:sp>
        <p:nvSpPr>
          <p:cNvPr id="3" name="Content Placeholder 2"/>
          <p:cNvSpPr>
            <a:spLocks noGrp="1"/>
          </p:cNvSpPr>
          <p:nvPr>
            <p:ph idx="1"/>
          </p:nvPr>
        </p:nvSpPr>
        <p:spPr>
          <a:xfrm>
            <a:off x="1309502" y="3026534"/>
            <a:ext cx="8761412" cy="3258354"/>
          </a:xfrm>
        </p:spPr>
        <p:txBody>
          <a:bodyPr/>
          <a:lstStyle/>
          <a:p>
            <a:pPr marL="0" indent="0">
              <a:buNone/>
            </a:pPr>
            <a:r>
              <a:rPr lang="en-US" dirty="0">
                <a:latin typeface="Times New Roman" panose="02020603050405020304" pitchFamily="18" charset="0"/>
                <a:cs typeface="Times New Roman" panose="02020603050405020304" pitchFamily="18" charset="0"/>
              </a:rPr>
              <a:t>A number of bodies assembled in such a way that the motion of one causes constrained and predictable motion of other is known as </a:t>
            </a:r>
            <a:r>
              <a:rPr lang="en-US" dirty="0">
                <a:solidFill>
                  <a:srgbClr val="00B0F0"/>
                </a:solidFill>
                <a:latin typeface="Times New Roman" panose="02020603050405020304" pitchFamily="18" charset="0"/>
                <a:cs typeface="Times New Roman" panose="02020603050405020304" pitchFamily="18" charset="0"/>
              </a:rPr>
              <a:t>Mechanism.</a:t>
            </a:r>
          </a:p>
          <a:p>
            <a:pPr marL="0" indent="0">
              <a:buNone/>
            </a:pPr>
            <a:endParaRPr lang="en-US" dirty="0">
              <a:solidFill>
                <a:schemeClr val="tx1"/>
              </a:solidFill>
              <a:latin typeface="Times New Roman" panose="02020603050405020304" pitchFamily="18" charset="0"/>
              <a:cs typeface="Times New Roman" panose="02020603050405020304" pitchFamily="18" charset="0"/>
            </a:endParaRPr>
          </a:p>
          <a:p>
            <a:pPr marL="0" indent="0">
              <a:buNone/>
            </a:pPr>
            <a:endParaRPr lang="en-US" dirty="0">
              <a:solidFill>
                <a:schemeClr val="tx1"/>
              </a:solidFill>
              <a:latin typeface="Times New Roman" panose="02020603050405020304" pitchFamily="18" charset="0"/>
              <a:cs typeface="Times New Roman" panose="02020603050405020304" pitchFamily="18" charset="0"/>
            </a:endParaRPr>
          </a:p>
          <a:p>
            <a:pPr marL="0" indent="0">
              <a:buNone/>
            </a:pPr>
            <a:r>
              <a:rPr lang="en-US" dirty="0">
                <a:solidFill>
                  <a:schemeClr val="tx1"/>
                </a:solidFill>
                <a:latin typeface="Times New Roman" panose="02020603050405020304" pitchFamily="18" charset="0"/>
                <a:cs typeface="Times New Roman" panose="02020603050405020304" pitchFamily="18" charset="0"/>
              </a:rPr>
              <a:t>A </a:t>
            </a:r>
            <a:r>
              <a:rPr lang="en-US" dirty="0">
                <a:solidFill>
                  <a:srgbClr val="00B0F0"/>
                </a:solidFill>
                <a:latin typeface="Times New Roman" panose="02020603050405020304" pitchFamily="18" charset="0"/>
                <a:cs typeface="Times New Roman" panose="02020603050405020304" pitchFamily="18" charset="0"/>
              </a:rPr>
              <a:t>Machine</a:t>
            </a:r>
            <a:r>
              <a:rPr lang="en-US" dirty="0">
                <a:solidFill>
                  <a:schemeClr val="tx1"/>
                </a:solidFill>
                <a:latin typeface="Times New Roman" panose="02020603050405020304" pitchFamily="18" charset="0"/>
                <a:cs typeface="Times New Roman" panose="02020603050405020304" pitchFamily="18" charset="0"/>
              </a:rPr>
              <a:t> is a mechanism or combination of mechanisms which apart from imparting definite motion to the parts, also transmits and modifies the available mechanical energy</a:t>
            </a:r>
            <a:r>
              <a:rPr lang="en-US" dirty="0">
                <a:latin typeface="Times New Roman" panose="02020603050405020304" pitchFamily="18" charset="0"/>
                <a:cs typeface="Times New Roman" panose="02020603050405020304" pitchFamily="18" charset="0"/>
              </a:rPr>
              <a:t> into some kind of desired work.</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1472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Some important terminologies</a:t>
            </a:r>
          </a:p>
        </p:txBody>
      </p:sp>
      <p:sp>
        <p:nvSpPr>
          <p:cNvPr id="5" name="Flowchart: Process 4"/>
          <p:cNvSpPr/>
          <p:nvPr/>
        </p:nvSpPr>
        <p:spPr>
          <a:xfrm>
            <a:off x="1532584" y="3296989"/>
            <a:ext cx="2086378" cy="85000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n w="0"/>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Rigid and resistant bodies</a:t>
            </a:r>
          </a:p>
        </p:txBody>
      </p:sp>
      <p:cxnSp>
        <p:nvCxnSpPr>
          <p:cNvPr id="7" name="Straight Arrow Connector 6"/>
          <p:cNvCxnSpPr/>
          <p:nvPr/>
        </p:nvCxnSpPr>
        <p:spPr>
          <a:xfrm>
            <a:off x="3618962" y="3683355"/>
            <a:ext cx="55379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p:cNvSpPr/>
          <p:nvPr/>
        </p:nvSpPr>
        <p:spPr>
          <a:xfrm>
            <a:off x="4172754" y="3296988"/>
            <a:ext cx="1781430" cy="85000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n w="0"/>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Link</a:t>
            </a:r>
          </a:p>
        </p:txBody>
      </p:sp>
      <p:cxnSp>
        <p:nvCxnSpPr>
          <p:cNvPr id="9" name="Straight Arrow Connector 8"/>
          <p:cNvCxnSpPr/>
          <p:nvPr/>
        </p:nvCxnSpPr>
        <p:spPr>
          <a:xfrm>
            <a:off x="5954184" y="3683355"/>
            <a:ext cx="55379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Flowchart: Process 9"/>
          <p:cNvSpPr/>
          <p:nvPr/>
        </p:nvSpPr>
        <p:spPr>
          <a:xfrm>
            <a:off x="6507975" y="3296987"/>
            <a:ext cx="1884903" cy="85000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n w="0"/>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Kinematic pair</a:t>
            </a:r>
          </a:p>
        </p:txBody>
      </p:sp>
      <p:cxnSp>
        <p:nvCxnSpPr>
          <p:cNvPr id="11" name="Straight Arrow Connector 10"/>
          <p:cNvCxnSpPr/>
          <p:nvPr/>
        </p:nvCxnSpPr>
        <p:spPr>
          <a:xfrm>
            <a:off x="8392878" y="3728428"/>
            <a:ext cx="55379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Flowchart: Process 12"/>
          <p:cNvSpPr/>
          <p:nvPr/>
        </p:nvSpPr>
        <p:spPr>
          <a:xfrm>
            <a:off x="8946669" y="3367817"/>
            <a:ext cx="1781430" cy="75985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n w="0"/>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Types of joints</a:t>
            </a:r>
          </a:p>
        </p:txBody>
      </p:sp>
      <p:cxnSp>
        <p:nvCxnSpPr>
          <p:cNvPr id="15" name="Straight Arrow Connector 14"/>
          <p:cNvCxnSpPr>
            <a:stCxn id="13" idx="2"/>
          </p:cNvCxnSpPr>
          <p:nvPr/>
        </p:nvCxnSpPr>
        <p:spPr>
          <a:xfrm flipH="1">
            <a:off x="9827019" y="4127670"/>
            <a:ext cx="10365" cy="837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Flowchart: Process 15"/>
          <p:cNvSpPr/>
          <p:nvPr/>
        </p:nvSpPr>
        <p:spPr>
          <a:xfrm>
            <a:off x="8946669" y="4976119"/>
            <a:ext cx="1781430" cy="83873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n w="0"/>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Degrees of freedom</a:t>
            </a:r>
          </a:p>
        </p:txBody>
      </p:sp>
      <p:cxnSp>
        <p:nvCxnSpPr>
          <p:cNvPr id="19" name="Straight Arrow Connector 18"/>
          <p:cNvCxnSpPr/>
          <p:nvPr/>
        </p:nvCxnSpPr>
        <p:spPr>
          <a:xfrm flipH="1" flipV="1">
            <a:off x="8384147" y="5395487"/>
            <a:ext cx="553792" cy="72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Flowchart: Process 19"/>
          <p:cNvSpPr/>
          <p:nvPr/>
        </p:nvSpPr>
        <p:spPr>
          <a:xfrm>
            <a:off x="6499244" y="4963193"/>
            <a:ext cx="1893635" cy="83390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n w="0"/>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Classification of kinematic pairs</a:t>
            </a:r>
          </a:p>
        </p:txBody>
      </p:sp>
      <p:cxnSp>
        <p:nvCxnSpPr>
          <p:cNvPr id="21" name="Straight Arrow Connector 20"/>
          <p:cNvCxnSpPr/>
          <p:nvPr/>
        </p:nvCxnSpPr>
        <p:spPr>
          <a:xfrm flipH="1" flipV="1">
            <a:off x="5954184" y="5380147"/>
            <a:ext cx="55379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Flowchart: Process 21"/>
          <p:cNvSpPr/>
          <p:nvPr/>
        </p:nvSpPr>
        <p:spPr>
          <a:xfrm>
            <a:off x="4172754" y="4958364"/>
            <a:ext cx="1781430" cy="83873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n w="0"/>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Chain</a:t>
            </a:r>
          </a:p>
        </p:txBody>
      </p:sp>
      <p:sp>
        <p:nvSpPr>
          <p:cNvPr id="23" name="Flowchart: Process 22"/>
          <p:cNvSpPr/>
          <p:nvPr/>
        </p:nvSpPr>
        <p:spPr>
          <a:xfrm>
            <a:off x="1532584" y="4958364"/>
            <a:ext cx="2086378" cy="83873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n w="0"/>
                <a:solidFill>
                  <a:schemeClr val="tx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Linkage/Mechanism/Structure</a:t>
            </a:r>
          </a:p>
        </p:txBody>
      </p:sp>
      <p:cxnSp>
        <p:nvCxnSpPr>
          <p:cNvPr id="24" name="Straight Arrow Connector 23"/>
          <p:cNvCxnSpPr/>
          <p:nvPr/>
        </p:nvCxnSpPr>
        <p:spPr>
          <a:xfrm flipH="1" flipV="1">
            <a:off x="3618962" y="5380147"/>
            <a:ext cx="55379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8068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199076" y="540913"/>
            <a:ext cx="184731" cy="646331"/>
          </a:xfrm>
          <a:prstGeom prst="rect">
            <a:avLst/>
          </a:prstGeom>
          <a:noFill/>
        </p:spPr>
        <p:txBody>
          <a:bodyPr wrap="none" rtlCol="0">
            <a:spAutoFit/>
          </a:bodyPr>
          <a:lstStyle/>
          <a:p>
            <a:pPr algn="just"/>
            <a:endParaRPr lang="en-US" dirty="0"/>
          </a:p>
          <a:p>
            <a:pPr algn="just"/>
            <a:endParaRPr lang="en-US" dirty="0"/>
          </a:p>
        </p:txBody>
      </p:sp>
      <p:sp>
        <p:nvSpPr>
          <p:cNvPr id="6" name="Title 5"/>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Rigid and Resistant body </a:t>
            </a:r>
          </a:p>
        </p:txBody>
      </p:sp>
      <p:sp>
        <p:nvSpPr>
          <p:cNvPr id="7" name="Content Placeholder 6"/>
          <p:cNvSpPr>
            <a:spLocks noGrp="1"/>
          </p:cNvSpPr>
          <p:nvPr>
            <p:ph idx="1"/>
          </p:nvPr>
        </p:nvSpPr>
        <p:spPr/>
        <p:txBody>
          <a:bodyPr/>
          <a:lstStyle/>
          <a:p>
            <a:pPr algn="just"/>
            <a:r>
              <a:rPr lang="en-US" dirty="0">
                <a:solidFill>
                  <a:srgbClr val="00B0F0"/>
                </a:solidFill>
                <a:latin typeface="Times New Roman" panose="02020603050405020304" pitchFamily="18" charset="0"/>
                <a:cs typeface="Times New Roman" panose="02020603050405020304" pitchFamily="18" charset="0"/>
              </a:rPr>
              <a:t>Rigid body</a:t>
            </a:r>
            <a:r>
              <a:rPr lang="en-US" dirty="0">
                <a:latin typeface="Times New Roman" panose="02020603050405020304" pitchFamily="18" charset="0"/>
                <a:cs typeface="Times New Roman" panose="02020603050405020304" pitchFamily="18" charset="0"/>
              </a:rPr>
              <a:t>: A body is said to be rigid if under the action of forces, it does not suffer any distortion or if the distance between any two points on it is not changing.</a:t>
            </a:r>
          </a:p>
          <a:p>
            <a:pPr algn="just"/>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r>
              <a:rPr lang="en-US" dirty="0">
                <a:solidFill>
                  <a:srgbClr val="00B0F0"/>
                </a:solidFill>
                <a:latin typeface="Times New Roman" panose="02020603050405020304" pitchFamily="18" charset="0"/>
                <a:cs typeface="Times New Roman" panose="02020603050405020304" pitchFamily="18" charset="0"/>
              </a:rPr>
              <a:t>Resistant body: </a:t>
            </a:r>
            <a:r>
              <a:rPr lang="en-US" dirty="0">
                <a:solidFill>
                  <a:schemeClr val="tx1"/>
                </a:solidFill>
                <a:latin typeface="Times New Roman" panose="02020603050405020304" pitchFamily="18" charset="0"/>
                <a:cs typeface="Times New Roman" panose="02020603050405020304" pitchFamily="18" charset="0"/>
              </a:rPr>
              <a:t>The bodies which are rigid for the purposes they serve are called as resistant bodies. Some flexible bodies which act as a rigid body under specific loading conditions are also called as resistant bodies. For example Belt.</a:t>
            </a:r>
            <a:endParaRPr lang="en-US" dirty="0">
              <a:solidFill>
                <a:srgbClr val="00B0F0"/>
              </a:solidFill>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16366" y="2955835"/>
            <a:ext cx="2140469" cy="1603286"/>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9076" y="5151214"/>
            <a:ext cx="2952750" cy="1552575"/>
          </a:xfrm>
          <a:prstGeom prst="rect">
            <a:avLst/>
          </a:prstGeom>
        </p:spPr>
      </p:pic>
    </p:spTree>
    <p:extLst>
      <p:ext uri="{BB962C8B-B14F-4D97-AF65-F5344CB8AC3E}">
        <p14:creationId xmlns:p14="http://schemas.microsoft.com/office/powerpoint/2010/main" val="22619764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Links, Kinematic pairs and types of joints</a:t>
            </a:r>
          </a:p>
        </p:txBody>
      </p:sp>
      <p:sp>
        <p:nvSpPr>
          <p:cNvPr id="3" name="Content Placeholder 2"/>
          <p:cNvSpPr>
            <a:spLocks noGrp="1"/>
          </p:cNvSpPr>
          <p:nvPr>
            <p:ph idx="1"/>
          </p:nvPr>
        </p:nvSpPr>
        <p:spPr>
          <a:xfrm>
            <a:off x="1165148" y="2590620"/>
            <a:ext cx="9998150" cy="4267379"/>
          </a:xfrm>
        </p:spPr>
        <p:txBody>
          <a:bodyPr/>
          <a:lstStyle/>
          <a:p>
            <a:pPr marL="0" indent="0">
              <a:buNone/>
            </a:pPr>
            <a:r>
              <a:rPr lang="en-US" dirty="0">
                <a:solidFill>
                  <a:srgbClr val="00B0F0"/>
                </a:solidFill>
                <a:latin typeface="Times New Roman" panose="02020603050405020304" pitchFamily="18" charset="0"/>
                <a:cs typeface="Times New Roman" panose="02020603050405020304" pitchFamily="18" charset="0"/>
              </a:rPr>
              <a:t>Link</a:t>
            </a:r>
            <a:r>
              <a:rPr lang="en-US" dirty="0">
                <a:latin typeface="Times New Roman" panose="02020603050405020304" pitchFamily="18" charset="0"/>
                <a:cs typeface="Times New Roman" panose="02020603050405020304" pitchFamily="18" charset="0"/>
              </a:rPr>
              <a:t>: A link is a resistant body or a group of resistant bodies with rigid connection between them preventing any relative motion between them.</a:t>
            </a:r>
          </a:p>
          <a:p>
            <a:pPr marL="0" indent="0">
              <a:buNone/>
            </a:pPr>
            <a:r>
              <a:rPr lang="en-US" dirty="0">
                <a:latin typeface="Times New Roman" panose="02020603050405020304" pitchFamily="18" charset="0"/>
                <a:cs typeface="Times New Roman" panose="02020603050405020304" pitchFamily="18" charset="0"/>
              </a:rPr>
              <a:t>Depending upon the number of joints a link has, it can be classified into</a:t>
            </a:r>
          </a:p>
          <a:p>
            <a:r>
              <a:rPr lang="en-US" dirty="0">
                <a:latin typeface="Times New Roman" panose="02020603050405020304" pitchFamily="18" charset="0"/>
                <a:cs typeface="Times New Roman" panose="02020603050405020304" pitchFamily="18" charset="0"/>
              </a:rPr>
              <a:t>Binary link</a:t>
            </a:r>
          </a:p>
          <a:p>
            <a:r>
              <a:rPr lang="en-US" dirty="0">
                <a:latin typeface="Times New Roman" panose="02020603050405020304" pitchFamily="18" charset="0"/>
                <a:cs typeface="Times New Roman" panose="02020603050405020304" pitchFamily="18" charset="0"/>
              </a:rPr>
              <a:t>Ternary link </a:t>
            </a:r>
          </a:p>
          <a:p>
            <a:r>
              <a:rPr lang="en-US" dirty="0">
                <a:latin typeface="Times New Roman" panose="02020603050405020304" pitchFamily="18" charset="0"/>
                <a:cs typeface="Times New Roman" panose="02020603050405020304" pitchFamily="18" charset="0"/>
              </a:rPr>
              <a:t>Quaternary link. </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solidFill>
                  <a:srgbClr val="00B0F0"/>
                </a:solidFill>
                <a:latin typeface="Times New Roman" panose="02020603050405020304" pitchFamily="18" charset="0"/>
                <a:cs typeface="Times New Roman" panose="02020603050405020304" pitchFamily="18" charset="0"/>
              </a:rPr>
              <a:t>Kinematic pair</a:t>
            </a:r>
            <a:r>
              <a:rPr lang="en-US" dirty="0">
                <a:latin typeface="Times New Roman" panose="02020603050405020304" pitchFamily="18" charset="0"/>
                <a:cs typeface="Times New Roman" panose="02020603050405020304" pitchFamily="18" charset="0"/>
              </a:rPr>
              <a:t>: A kinematic pair or a pair is the joint between two links having relative motion between them.</a:t>
            </a:r>
          </a:p>
          <a:p>
            <a:pPr marL="0" indent="0">
              <a:buNone/>
            </a:pPr>
            <a:r>
              <a:rPr lang="en-US" dirty="0">
                <a:latin typeface="Times New Roman" panose="02020603050405020304" pitchFamily="18" charset="0"/>
                <a:cs typeface="Times New Roman" panose="02020603050405020304" pitchFamily="18" charset="0"/>
              </a:rPr>
              <a:t>If a joint is connecting two links than it is called binary joint; three links than ternary joints and four links then quaternary joint and so on. </a:t>
            </a:r>
          </a:p>
        </p:txBody>
      </p:sp>
      <p:cxnSp>
        <p:nvCxnSpPr>
          <p:cNvPr id="5" name="Straight Connector 4"/>
          <p:cNvCxnSpPr/>
          <p:nvPr/>
        </p:nvCxnSpPr>
        <p:spPr>
          <a:xfrm>
            <a:off x="4984113" y="3953815"/>
            <a:ext cx="1300767"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6214046" y="3870102"/>
            <a:ext cx="141668" cy="1674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7" name="Oval 6"/>
          <p:cNvSpPr/>
          <p:nvPr/>
        </p:nvSpPr>
        <p:spPr>
          <a:xfrm>
            <a:off x="4913280" y="3870102"/>
            <a:ext cx="141668" cy="1674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cxnSp>
        <p:nvCxnSpPr>
          <p:cNvPr id="11" name="Straight Connector 10"/>
          <p:cNvCxnSpPr/>
          <p:nvPr/>
        </p:nvCxnSpPr>
        <p:spPr>
          <a:xfrm>
            <a:off x="6979300" y="4355206"/>
            <a:ext cx="1300767"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8209233" y="4271493"/>
            <a:ext cx="141668" cy="1674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3" name="Oval 12"/>
          <p:cNvSpPr/>
          <p:nvPr/>
        </p:nvSpPr>
        <p:spPr>
          <a:xfrm>
            <a:off x="6908467" y="4271493"/>
            <a:ext cx="141668" cy="1674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cxnSp>
        <p:nvCxnSpPr>
          <p:cNvPr id="15" name="Straight Connector 14"/>
          <p:cNvCxnSpPr/>
          <p:nvPr/>
        </p:nvCxnSpPr>
        <p:spPr>
          <a:xfrm flipV="1">
            <a:off x="6979300" y="3837904"/>
            <a:ext cx="622479" cy="5173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629683" y="3837904"/>
            <a:ext cx="685801" cy="554104"/>
          </a:xfrm>
          <a:prstGeom prst="line">
            <a:avLst/>
          </a:prstGeom>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7544897" y="3754191"/>
            <a:ext cx="141668" cy="1674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cxnSp>
        <p:nvCxnSpPr>
          <p:cNvPr id="20" name="Straight Connector 19"/>
          <p:cNvCxnSpPr/>
          <p:nvPr/>
        </p:nvCxnSpPr>
        <p:spPr>
          <a:xfrm>
            <a:off x="9198805" y="4297385"/>
            <a:ext cx="1300767"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Oval 20"/>
          <p:cNvSpPr/>
          <p:nvPr/>
        </p:nvSpPr>
        <p:spPr>
          <a:xfrm>
            <a:off x="10428738" y="4213672"/>
            <a:ext cx="141668" cy="1674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22" name="Oval 21"/>
          <p:cNvSpPr/>
          <p:nvPr/>
        </p:nvSpPr>
        <p:spPr>
          <a:xfrm>
            <a:off x="9127972" y="4213672"/>
            <a:ext cx="141668" cy="1674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cxnSp>
        <p:nvCxnSpPr>
          <p:cNvPr id="23" name="Straight Connector 22"/>
          <p:cNvCxnSpPr/>
          <p:nvPr/>
        </p:nvCxnSpPr>
        <p:spPr>
          <a:xfrm flipV="1">
            <a:off x="9163388" y="3728299"/>
            <a:ext cx="374561" cy="56908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10428738" y="3780083"/>
            <a:ext cx="106251" cy="554104"/>
          </a:xfrm>
          <a:prstGeom prst="line">
            <a:avLst/>
          </a:prstGeom>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9506290" y="3653216"/>
            <a:ext cx="141668" cy="1674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cxnSp>
        <p:nvCxnSpPr>
          <p:cNvPr id="29" name="Straight Connector 28"/>
          <p:cNvCxnSpPr/>
          <p:nvPr/>
        </p:nvCxnSpPr>
        <p:spPr>
          <a:xfrm>
            <a:off x="9537949" y="3728299"/>
            <a:ext cx="890789" cy="51784"/>
          </a:xfrm>
          <a:prstGeom prst="line">
            <a:avLst/>
          </a:prstGeom>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10340196" y="3693956"/>
            <a:ext cx="141668" cy="1674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33" name="TextBox 32"/>
          <p:cNvSpPr txBox="1"/>
          <p:nvPr/>
        </p:nvSpPr>
        <p:spPr>
          <a:xfrm>
            <a:off x="9087326" y="4456507"/>
            <a:ext cx="2107842" cy="646331"/>
          </a:xfrm>
          <a:prstGeom prst="rect">
            <a:avLst/>
          </a:prstGeom>
          <a:noFill/>
        </p:spPr>
        <p:txBody>
          <a:bodyPr wrap="square" rtlCol="0" anchor="ctr">
            <a:spAutoFit/>
          </a:bodyPr>
          <a:lstStyle/>
          <a:p>
            <a:r>
              <a:rPr lang="en-US" dirty="0">
                <a:latin typeface="Times New Roman" panose="02020603050405020304" pitchFamily="18" charset="0"/>
                <a:cs typeface="Times New Roman" panose="02020603050405020304" pitchFamily="18" charset="0"/>
              </a:rPr>
              <a:t>Quaternary link</a:t>
            </a:r>
          </a:p>
          <a:p>
            <a:endParaRPr lang="en-US" dirty="0">
              <a:latin typeface="Times New Roman" panose="02020603050405020304" pitchFamily="18" charset="0"/>
              <a:cs typeface="Times New Roman" panose="02020603050405020304" pitchFamily="18" charset="0"/>
            </a:endParaRPr>
          </a:p>
        </p:txBody>
      </p:sp>
      <p:sp>
        <p:nvSpPr>
          <p:cNvPr id="34" name="TextBox 33"/>
          <p:cNvSpPr txBox="1"/>
          <p:nvPr/>
        </p:nvSpPr>
        <p:spPr>
          <a:xfrm>
            <a:off x="6866723" y="4438855"/>
            <a:ext cx="2107842" cy="646331"/>
          </a:xfrm>
          <a:prstGeom prst="rect">
            <a:avLst/>
          </a:prstGeom>
          <a:noFill/>
        </p:spPr>
        <p:txBody>
          <a:bodyPr wrap="square" rtlCol="0" anchor="ctr">
            <a:spAutoFit/>
          </a:bodyPr>
          <a:lstStyle/>
          <a:p>
            <a:r>
              <a:rPr lang="en-US" dirty="0">
                <a:latin typeface="Times New Roman" panose="02020603050405020304" pitchFamily="18" charset="0"/>
                <a:cs typeface="Times New Roman" panose="02020603050405020304" pitchFamily="18" charset="0"/>
              </a:rPr>
              <a:t>Ternary link</a:t>
            </a:r>
          </a:p>
          <a:p>
            <a:endParaRPr lang="en-US" dirty="0">
              <a:latin typeface="Times New Roman" panose="02020603050405020304" pitchFamily="18" charset="0"/>
              <a:cs typeface="Times New Roman" panose="02020603050405020304" pitchFamily="18" charset="0"/>
            </a:endParaRPr>
          </a:p>
        </p:txBody>
      </p:sp>
      <p:sp>
        <p:nvSpPr>
          <p:cNvPr id="35" name="TextBox 34"/>
          <p:cNvSpPr txBox="1"/>
          <p:nvPr/>
        </p:nvSpPr>
        <p:spPr>
          <a:xfrm>
            <a:off x="5039268" y="4456507"/>
            <a:ext cx="2107842" cy="646331"/>
          </a:xfrm>
          <a:prstGeom prst="rect">
            <a:avLst/>
          </a:prstGeom>
          <a:noFill/>
        </p:spPr>
        <p:txBody>
          <a:bodyPr wrap="square" rtlCol="0" anchor="ctr">
            <a:spAutoFit/>
          </a:bodyPr>
          <a:lstStyle/>
          <a:p>
            <a:r>
              <a:rPr lang="en-US" dirty="0">
                <a:latin typeface="Times New Roman" panose="02020603050405020304" pitchFamily="18" charset="0"/>
                <a:cs typeface="Times New Roman" panose="02020603050405020304" pitchFamily="18" charset="0"/>
              </a:rPr>
              <a:t>Binary link</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3836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Types of kinematic pairs</a:t>
            </a:r>
          </a:p>
        </p:txBody>
      </p:sp>
      <p:sp>
        <p:nvSpPr>
          <p:cNvPr id="3" name="Content Placeholder 2"/>
          <p:cNvSpPr>
            <a:spLocks noGrp="1"/>
          </p:cNvSpPr>
          <p:nvPr>
            <p:ph idx="1"/>
          </p:nvPr>
        </p:nvSpPr>
        <p:spPr>
          <a:xfrm>
            <a:off x="957402" y="2266682"/>
            <a:ext cx="9156513" cy="4430332"/>
          </a:xfrm>
        </p:spPr>
        <p:txBody>
          <a:bodyPr>
            <a:normAutofit/>
          </a:bodyPr>
          <a:lstStyle/>
          <a:p>
            <a:r>
              <a:rPr lang="en-US" dirty="0">
                <a:latin typeface="Times New Roman" panose="02020603050405020304" pitchFamily="18" charset="0"/>
                <a:cs typeface="Times New Roman" panose="02020603050405020304" pitchFamily="18" charset="0"/>
              </a:rPr>
              <a:t>According to nature of contact: </a:t>
            </a:r>
          </a:p>
          <a:p>
            <a:pPr lvl="2"/>
            <a:r>
              <a:rPr lang="en-US" dirty="0">
                <a:latin typeface="Times New Roman" panose="02020603050405020304" pitchFamily="18" charset="0"/>
                <a:cs typeface="Times New Roman" panose="02020603050405020304" pitchFamily="18" charset="0"/>
              </a:rPr>
              <a:t>Lower pair (surface or area contact)</a:t>
            </a:r>
          </a:p>
          <a:p>
            <a:pPr lvl="2"/>
            <a:r>
              <a:rPr lang="en-US" dirty="0">
                <a:latin typeface="Times New Roman" panose="02020603050405020304" pitchFamily="18" charset="0"/>
                <a:cs typeface="Times New Roman" panose="02020603050405020304" pitchFamily="18" charset="0"/>
              </a:rPr>
              <a:t>Higher pair (point or line contact)</a:t>
            </a:r>
          </a:p>
          <a:p>
            <a:pPr marL="400050" indent="-285750"/>
            <a:r>
              <a:rPr lang="en-US" dirty="0">
                <a:latin typeface="Times New Roman" panose="02020603050405020304" pitchFamily="18" charset="0"/>
                <a:cs typeface="Times New Roman" panose="02020603050405020304" pitchFamily="18" charset="0"/>
              </a:rPr>
              <a:t>According the nature of mechanical constraint</a:t>
            </a:r>
          </a:p>
          <a:p>
            <a:pPr marL="1200150" lvl="2"/>
            <a:r>
              <a:rPr lang="en-US" dirty="0">
                <a:latin typeface="Times New Roman" panose="02020603050405020304" pitchFamily="18" charset="0"/>
                <a:cs typeface="Times New Roman" panose="02020603050405020304" pitchFamily="18" charset="0"/>
              </a:rPr>
              <a:t>Closed pair (one link is enclosed by the other link and separation is only possible by braking at one of them)</a:t>
            </a:r>
          </a:p>
          <a:p>
            <a:pPr marL="1200150" lvl="2"/>
            <a:r>
              <a:rPr lang="en-US" dirty="0">
                <a:latin typeface="Times New Roman" panose="02020603050405020304" pitchFamily="18" charset="0"/>
                <a:cs typeface="Times New Roman" panose="02020603050405020304" pitchFamily="18" charset="0"/>
              </a:rPr>
              <a:t>Open pair (The links are in contact by means of gravity or some spring). </a:t>
            </a:r>
          </a:p>
          <a:p>
            <a:pPr marL="400050"/>
            <a:r>
              <a:rPr lang="en-US" dirty="0">
                <a:latin typeface="Times New Roman" panose="02020603050405020304" pitchFamily="18" charset="0"/>
                <a:cs typeface="Times New Roman" panose="02020603050405020304" pitchFamily="18" charset="0"/>
              </a:rPr>
              <a:t>Kinematic pair according to the relative motion between them:</a:t>
            </a:r>
          </a:p>
          <a:p>
            <a:pPr marL="1200150" lvl="2"/>
            <a:r>
              <a:rPr lang="en-US" dirty="0">
                <a:latin typeface="Times New Roman" panose="02020603050405020304" pitchFamily="18" charset="0"/>
                <a:cs typeface="Times New Roman" panose="02020603050405020304" pitchFamily="18" charset="0"/>
              </a:rPr>
              <a:t>Sliding pair </a:t>
            </a:r>
          </a:p>
          <a:p>
            <a:pPr marL="1200150" lvl="2"/>
            <a:r>
              <a:rPr lang="en-US" dirty="0">
                <a:latin typeface="Times New Roman" panose="02020603050405020304" pitchFamily="18" charset="0"/>
                <a:cs typeface="Times New Roman" panose="02020603050405020304" pitchFamily="18" charset="0"/>
              </a:rPr>
              <a:t> Turning pair</a:t>
            </a:r>
          </a:p>
          <a:p>
            <a:pPr marL="1200150" lvl="2"/>
            <a:r>
              <a:rPr lang="en-US" dirty="0">
                <a:latin typeface="Times New Roman" panose="02020603050405020304" pitchFamily="18" charset="0"/>
                <a:cs typeface="Times New Roman" panose="02020603050405020304" pitchFamily="18" charset="0"/>
              </a:rPr>
              <a:t> Rolling pair </a:t>
            </a:r>
          </a:p>
          <a:p>
            <a:pPr marL="1200150" lvl="2"/>
            <a:r>
              <a:rPr lang="en-US" dirty="0">
                <a:latin typeface="Times New Roman" panose="02020603050405020304" pitchFamily="18" charset="0"/>
                <a:cs typeface="Times New Roman" panose="02020603050405020304" pitchFamily="18" charset="0"/>
              </a:rPr>
              <a:t>Screw pair</a:t>
            </a:r>
          </a:p>
          <a:p>
            <a:pPr marL="1200150" lvl="2"/>
            <a:r>
              <a:rPr lang="en-US" dirty="0">
                <a:latin typeface="Times New Roman" panose="02020603050405020304" pitchFamily="18" charset="0"/>
                <a:cs typeface="Times New Roman" panose="02020603050405020304" pitchFamily="18" charset="0"/>
              </a:rPr>
              <a:t>Spherical pair</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34907" y="4109061"/>
            <a:ext cx="2811593" cy="2587954"/>
          </a:xfrm>
          <a:prstGeom prst="rect">
            <a:avLst/>
          </a:prstGeom>
        </p:spPr>
      </p:pic>
    </p:spTree>
    <p:extLst>
      <p:ext uri="{BB962C8B-B14F-4D97-AF65-F5344CB8AC3E}">
        <p14:creationId xmlns:p14="http://schemas.microsoft.com/office/powerpoint/2010/main" val="1715814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Chain</a:t>
            </a:r>
          </a:p>
        </p:txBody>
      </p:sp>
      <p:sp>
        <p:nvSpPr>
          <p:cNvPr id="3" name="Content Placeholder 2"/>
          <p:cNvSpPr>
            <a:spLocks noGrp="1"/>
          </p:cNvSpPr>
          <p:nvPr>
            <p:ph idx="1"/>
          </p:nvPr>
        </p:nvSpPr>
        <p:spPr>
          <a:xfrm>
            <a:off x="1154955" y="2603500"/>
            <a:ext cx="5542059" cy="3416300"/>
          </a:xfrm>
        </p:spPr>
        <p:txBody>
          <a:bodyPr/>
          <a:lstStyle/>
          <a:p>
            <a:pPr algn="just"/>
            <a:r>
              <a:rPr lang="en-US" dirty="0">
                <a:latin typeface="Times New Roman" panose="02020603050405020304" pitchFamily="18" charset="0"/>
                <a:cs typeface="Times New Roman" panose="02020603050405020304" pitchFamily="18" charset="0"/>
              </a:rPr>
              <a:t>A chain is an assembly of links. </a:t>
            </a:r>
          </a:p>
          <a:p>
            <a:pPr algn="just"/>
            <a:r>
              <a:rPr lang="en-US" dirty="0">
                <a:latin typeface="Times New Roman" panose="02020603050405020304" pitchFamily="18" charset="0"/>
                <a:cs typeface="Times New Roman" panose="02020603050405020304" pitchFamily="18" charset="0"/>
              </a:rPr>
              <a:t>If the relative motion of each link is defined w.r.t other links then it is called as kinematic chain.</a:t>
            </a:r>
          </a:p>
          <a:p>
            <a:pPr algn="just"/>
            <a:r>
              <a:rPr lang="en-US" dirty="0">
                <a:latin typeface="Times New Roman" panose="02020603050405020304" pitchFamily="18" charset="0"/>
                <a:cs typeface="Times New Roman" panose="02020603050405020304" pitchFamily="18" charset="0"/>
              </a:rPr>
              <a:t>If the motion is not defined then it is called as non-kinematic chain.</a:t>
            </a:r>
          </a:p>
          <a:p>
            <a:pPr algn="just"/>
            <a:r>
              <a:rPr lang="en-US" dirty="0">
                <a:latin typeface="Times New Roman" panose="02020603050405020304" pitchFamily="18" charset="0"/>
                <a:cs typeface="Times New Roman" panose="02020603050405020304" pitchFamily="18" charset="0"/>
              </a:rPr>
              <a:t>If there is no motion of the links with respect to the others than it is called a redundant chain.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3958" y="2528139"/>
            <a:ext cx="3064903" cy="2970805"/>
          </a:xfrm>
          <a:prstGeom prst="rect">
            <a:avLst/>
          </a:prstGeom>
        </p:spPr>
      </p:pic>
    </p:spTree>
    <p:extLst>
      <p:ext uri="{BB962C8B-B14F-4D97-AF65-F5344CB8AC3E}">
        <p14:creationId xmlns:p14="http://schemas.microsoft.com/office/powerpoint/2010/main" val="20394012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Ion Boardroom</Template>
  <TotalTime>1206</TotalTime>
  <Words>1192</Words>
  <Application>Microsoft Office PowerPoint</Application>
  <PresentationFormat>Widescreen</PresentationFormat>
  <Paragraphs>111</Paragraphs>
  <Slides>20</Slides>
  <Notes>0</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Century Gothic</vt:lpstr>
      <vt:lpstr>Times New Roman</vt:lpstr>
      <vt:lpstr>Wingdings 3</vt:lpstr>
      <vt:lpstr>Ion Boardroom</vt:lpstr>
      <vt:lpstr>Demonstration and working of slider crank mechanism(SCM)</vt:lpstr>
      <vt:lpstr>Constraints</vt:lpstr>
      <vt:lpstr>PowerPoint Presentation</vt:lpstr>
      <vt:lpstr>Mechanism and Machine   </vt:lpstr>
      <vt:lpstr>Some important terminologies</vt:lpstr>
      <vt:lpstr>Rigid and Resistant body </vt:lpstr>
      <vt:lpstr>Links, Kinematic pairs and types of joints</vt:lpstr>
      <vt:lpstr>Types of kinematic pairs</vt:lpstr>
      <vt:lpstr>Chain</vt:lpstr>
      <vt:lpstr>Linkage, Mechanism and Structure </vt:lpstr>
      <vt:lpstr>Important consideration to create a Mechanism</vt:lpstr>
      <vt:lpstr>Four-bar Chain or Four-bar mechanism</vt:lpstr>
      <vt:lpstr>Nomenclature of four-bar mechanism</vt:lpstr>
      <vt:lpstr>Inversion of four-bar mechanism</vt:lpstr>
      <vt:lpstr>Slider-crank mechanism</vt:lpstr>
      <vt:lpstr>Inversions of Slider-crank Mechanism</vt:lpstr>
      <vt:lpstr>Second inversion (crank fixed)</vt:lpstr>
      <vt:lpstr>Third inversion (connecting rod fixed)</vt:lpstr>
      <vt:lpstr>Fourth inversion (The slider is fixed )</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Demonstration and working of slider crank mechanism</dc:title>
  <dc:creator>Deepak Kumar</dc:creator>
  <cp:lastModifiedBy>Deepak</cp:lastModifiedBy>
  <cp:revision>62</cp:revision>
  <dcterms:created xsi:type="dcterms:W3CDTF">2021-09-06T14:25:43Z</dcterms:created>
  <dcterms:modified xsi:type="dcterms:W3CDTF">2021-09-09T08:22:28Z</dcterms:modified>
</cp:coreProperties>
</file>

<file path=docProps/thumbnail.jpeg>
</file>